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37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7" Type="http://schemas.openxmlformats.org/officeDocument/2006/relationships/slide" Target="slides/slide1.xml" /><Relationship Id="rId8" Type="http://schemas.openxmlformats.org/officeDocument/2006/relationships/slide" Target="slides/slide2.xml" /><Relationship Id="rId9" Type="http://schemas.openxmlformats.org/officeDocument/2006/relationships/slide" Target="slides/slide3.xml" /><Relationship Id="rId10" Type="http://schemas.openxmlformats.org/officeDocument/2006/relationships/slide" Target="slides/slide4.xml" /><Relationship Id="rId11" Type="http://schemas.openxmlformats.org/officeDocument/2006/relationships/slide" Target="slides/slide5.xml" /><Relationship Id="rId12" Type="http://schemas.openxmlformats.org/officeDocument/2006/relationships/slide" Target="slides/slide6.xml" /><Relationship Id="rId13" Type="http://schemas.openxmlformats.org/officeDocument/2006/relationships/slide" Target="slides/slide7.xml" /><Relationship Id="rId14" Type="http://schemas.openxmlformats.org/officeDocument/2006/relationships/slide" Target="slides/slide8.xml" /><Relationship Id="rId15" Type="http://schemas.openxmlformats.org/officeDocument/2006/relationships/slide" Target="slides/slide9.xml" /><Relationship Id="rId16" Type="http://schemas.openxmlformats.org/officeDocument/2006/relationships/slide" Target="slides/slide10.xml" /><Relationship Id="rId17" Type="http://schemas.openxmlformats.org/officeDocument/2006/relationships/slide" Target="slides/slide11.xml" /><Relationship Id="rId18" Type="http://schemas.openxmlformats.org/officeDocument/2006/relationships/slide" Target="slides/slide12.xml" /><Relationship Id="rId19" Type="http://schemas.openxmlformats.org/officeDocument/2006/relationships/slide" Target="slides/slide13.xml" /><Relationship Id="rId20" Type="http://schemas.openxmlformats.org/officeDocument/2006/relationships/slide" Target="slides/slide14.xml" /><Relationship Id="rId21" Type="http://schemas.openxmlformats.org/officeDocument/2006/relationships/slide" Target="slides/slide15.xml" /><Relationship Id="rId22" Type="http://schemas.openxmlformats.org/officeDocument/2006/relationships/slide" Target="slides/slide16.xml" /><Relationship Id="rId23" Type="http://schemas.openxmlformats.org/officeDocument/2006/relationships/slide" Target="slides/slide17.xml" /><Relationship Id="rId24" Type="http://schemas.openxmlformats.org/officeDocument/2006/relationships/slide" Target="slides/slide18.xml" /><Relationship Id="rId25" Type="http://schemas.openxmlformats.org/officeDocument/2006/relationships/slide" Target="slides/slide19.xml" /><Relationship Id="rId26" Type="http://schemas.openxmlformats.org/officeDocument/2006/relationships/slide" Target="slides/slide20.xml" /><Relationship Id="rId27" Type="http://schemas.openxmlformats.org/officeDocument/2006/relationships/slide" Target="slides/slide21.xml" /><Relationship Id="rId28" Type="http://schemas.openxmlformats.org/officeDocument/2006/relationships/slide" Target="slides/slide22.xml" /><Relationship Id="rId29" Type="http://schemas.openxmlformats.org/officeDocument/2006/relationships/slide" Target="slides/slide23.xml" /><Relationship Id="rId30" Type="http://schemas.openxmlformats.org/officeDocument/2006/relationships/slide" Target="slides/slide24.xml" /><Relationship Id="rId31" Type="http://schemas.openxmlformats.org/officeDocument/2006/relationships/slide" Target="slides/slide25.xml" /><Relationship Id="rId32" Type="http://schemas.openxmlformats.org/officeDocument/2006/relationships/slide" Target="slides/slide26.xml" /><Relationship Id="rId33" Type="http://schemas.openxmlformats.org/officeDocument/2006/relationships/slide" Target="slides/slide27.xml" /><Relationship Id="rId34" Type="http://schemas.openxmlformats.org/officeDocument/2006/relationships/slide" Target="slides/slide28.xml" /><Relationship Id="rId35" Type="http://schemas.openxmlformats.org/officeDocument/2006/relationships/slide" Target="slides/slide29.xml" /><Relationship Id="rId36" Type="http://schemas.openxmlformats.org/officeDocument/2006/relationships/slide" Target="slides/slide30.xml" /><Relationship Id="rId37" Type="http://schemas.openxmlformats.org/officeDocument/2006/relationships/notesMaster" Target="notesMasters/notesMaster1.xml" /><Relationship Id="rId1" Type="http://schemas.openxmlformats.org/officeDocument/2006/relationships/theme" Target="theme/theme1.xml" /><Relationship Id="rId2" Type="http://schemas.openxmlformats.org/officeDocument/2006/relationships/slideMaster" Target="slideMasters/slideMaster1.xml" /><Relationship Id="rId3" Type="http://schemas.openxmlformats.org/officeDocument/2006/relationships/slideMaster" Target="slideMasters/slideMaster2.xml" /><Relationship Id="rId4" Type="http://schemas.openxmlformats.org/officeDocument/2006/relationships/slideMaster" Target="slideMasters/slideMaster3.xml" /><Relationship Id="rId5" Type="http://schemas.openxmlformats.org/officeDocument/2006/relationships/slideMaster" Target="slideMasters/slideMaster4.xml" /><Relationship Id="rId6" Type="http://schemas.openxmlformats.org/officeDocument/2006/relationships/slideMaster" Target="slideMasters/slideMaster5.xml" /><Relationship Id="rId38" Type="http://schemas.openxmlformats.org/officeDocument/2006/relationships/presProps" Target="presProps.xml" />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Img"/>
          </p:nvPr>
        </p:nvSpPr>
        <p:spPr>
          <a:xfrm>
            <a:off x="1143000" y="694800"/>
            <a:ext cx="4571640" cy="3428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Pulse para desplazar la diapositiva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AR" sz="2000" spc="-1" strike="noStrike">
                <a:latin typeface="Arial"/>
              </a:rPr>
              <a:t>Pulse para editar el formato de las notas</a:t>
            </a:r>
            <a:endParaRPr b="0" lang="es-AR" sz="2000" spc="-1" strike="noStrike"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AR" sz="1400" spc="-1" strike="noStrike">
                <a:latin typeface="Times New Roman"/>
              </a:rPr>
              <a:t>&lt;cabecera&gt;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dt" idx="16"/>
          </p:nvPr>
        </p:nvSpPr>
        <p:spPr>
          <a:xfrm>
            <a:off x="3881880" y="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s-AR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s-AR" sz="1400" spc="-1" strike="noStrike">
                <a:latin typeface="Times New Roman"/>
              </a:rPr>
              <a:t>&lt;fecha/hora&gt;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 type="ftr" idx="17"/>
          </p:nvPr>
        </p:nvSpPr>
        <p:spPr>
          <a:xfrm>
            <a:off x="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AR" sz="1400" spc="-1" strike="noStrike">
                <a:latin typeface="Times New Roman"/>
              </a:defRPr>
            </a:lvl1pPr>
          </a:lstStyle>
          <a:p>
            <a:r>
              <a:rPr b="0" lang="es-AR" sz="1400" spc="-1" strike="noStrike">
                <a:latin typeface="Times New Roman"/>
              </a:rPr>
              <a:t>&lt;pie de página&gt;</a:t>
            </a:r>
            <a:endParaRPr b="0" lang="es-AR" sz="1400" spc="-1" strike="noStrike">
              <a:latin typeface="Times New Roman"/>
            </a:endParaRPr>
          </a:p>
        </p:txBody>
      </p:sp>
      <p:sp>
        <p:nvSpPr>
          <p:cNvPr id="219" name="PlaceHolder 6"/>
          <p:cNvSpPr>
            <a:spLocks noGrp="1"/>
          </p:cNvSpPr>
          <p:nvPr>
            <p:ph type="sldNum" idx="18"/>
          </p:nvPr>
        </p:nvSpPr>
        <p:spPr>
          <a:xfrm>
            <a:off x="3881880" y="8686800"/>
            <a:ext cx="2975760" cy="45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s-AR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E618697-9849-4C82-8747-DB62696DC7F4}" type="slidenum">
              <a:rPr b="0" lang="es-AR" sz="1400" spc="-1" strike="noStrike">
                <a:latin typeface="Times New Roman"/>
              </a:rPr>
              <a:t>&lt;número&gt;</a:t>
            </a:fld>
            <a:endParaRPr b="0" lang="es-A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Urbano:</a:t>
            </a:r>
            <a:r>
              <a:rPr/>
              <a:t> población agrupada únicamente, y conformado por manzanas y/o sectores pertenecientes a una localidad.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Suburbano:</a:t>
            </a:r>
            <a:r>
              <a:rPr/>
              <a:t> agrupada en pequeños poblados o en bordes amanzanados de localidades.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18697-9849-4C82-8747-DB62696DC7F4}" type="slidenum">
              <a:rPr lang="en-US"/>
              <a:t>3</a:t>
            </a:fld>
            <a:endParaRPr lang="en-US"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D1EF401-28C7-4AE0-869C-594844F97C3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21FCC9F-822E-401E-A1BD-2EF5E5C5AAF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35C7542-4A91-405A-956C-CBFE7AAB1FA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80CB9F6-1AC8-4F03-80D5-35FF670F88E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6A6C327-1484-4285-875E-BEB69974781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5F0E5F5-53D4-4D93-8980-DC6DFF8300F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C9CA060-9D55-4C1C-8B37-7E9BF0CADB0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9D763EC-428E-42F1-87BA-34E3213EFF6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5EF7A21-84ED-4922-BCAB-6D272A0C3C7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4CFAA95-CBD1-4CAA-A158-4FCA5C7E4C3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8C0154A-2DB4-4681-AB00-DA0B5DB00AE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F020923-97D9-448B-A357-A3A2426A015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11A8DC7-2AEB-4AEE-AD78-B6A767414F9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9EB16C0-8EBA-441A-B801-3E0CE76414B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505EF26-69FE-4037-A384-F5992F0870C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7"/>
          <p:cNvSpPr>
            <a:spLocks noGrp="1"/>
          </p:cNvSpPr>
          <p:nvPr>
            <p:ph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35D5EFD-4F5B-4121-B7CD-8D8013FE5BA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FDAFDD2-A098-466F-8C68-51225CD3C50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446B7EE-8061-4D7A-9295-AD6179BF578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579B0BE-F1C8-4049-A3B7-BE9BE47135C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43AD8F1-C435-4721-A229-199A1C1511B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5CBFF3A-142E-4D2F-9C09-7375609869D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98CB9A3-8BF3-42DA-B7CE-362E54C73D8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9646C79-257E-4ECB-A22B-FD284A8684C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2940DC8-01B1-4FD3-9209-08162FCB0F6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E01A75E-8A83-4097-9071-B0FF9F586C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D461154-8B81-4A8E-95D9-09D0205B3BD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2F4CC75-6853-4F84-9ABF-2E9B5422096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7"/>
          <p:cNvSpPr>
            <a:spLocks noGrp="1"/>
          </p:cNvSpPr>
          <p:nvPr>
            <p:ph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ADD122F-1E7F-44EA-8CB1-87BE34732EE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D1CCAC0-0B04-4529-BAD0-2DC7D87E0C8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9492C67-0D2B-44C8-80DD-649912EBF67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3BC58CB-6728-4CA1-8D77-33F7A085D80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36E27FE-134C-41EB-8A23-78FD9404888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C3B82F4-55A9-4176-96F8-3ED7318B905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EFC3A2E-C40C-4605-B877-1339404FEBD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E198FF7-A2FC-4AD6-8D84-DA3FD528621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3281A11-43A1-4FD0-B1D1-A69D5E0C62E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DB15E2A-54BD-4218-9411-CD2CE7635E9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00368F8-1597-4954-BE02-66829FAF12E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6DF0D0D-0A35-4202-9B59-7B54C233EE1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7"/>
          <p:cNvSpPr>
            <a:spLocks noGrp="1"/>
          </p:cNvSpPr>
          <p:nvPr>
            <p:ph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4040D53-C059-4B6A-BD3E-C434C0621D9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AF0364A-C49A-4FDC-8A49-F53ED9B82AA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F4C60E6-6A3C-4B96-A2C1-5AC110D4AF1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E5B960C-38BB-4090-B714-3C7DB9D1123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C8CA711-68B3-41A8-BB41-FC68C706D40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E4FF4F09-F6E8-4A85-841C-A61B8021A3C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FEAAEA8C-244B-47DE-B3C7-63C4118DB3C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94CABD6-47B2-433A-8C5E-491E17BEFF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819B4E2-4023-4023-97A3-0122A866E93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C3D2625-E7F4-489D-A21E-99DF5631CF6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21755A2-22C3-4812-8188-6883C00CC71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B1EED6E-EB1A-4565-96EA-A3E1EDF44AA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F992556-A67A-44B7-B5FC-83065457752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686A5C0-BF30-4567-997A-C46B1943062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DC70343-C237-473E-9C7A-6F8AFDE7FFA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Masters/_rels/slideMaster1.xml.rels><?xml version="1.0" encoding="UTF-8"?><Relationships xmlns="http://schemas.openxmlformats.org/package/2006/relationships"><Relationship Id="rId1" Target="../theme/theme1.xml" Type="http://schemas.openxmlformats.org/officeDocument/2006/relationships/theme" /><Relationship Id="rId2" Target="../media/image1.png" Type="http://schemas.openxmlformats.org/officeDocument/2006/relationships/image" /><Relationship Id="rId3" Target="../media/image2.png" Type="http://schemas.openxmlformats.org/officeDocument/2006/relationships/image" /><Relationship Id="rId4" Target="../media/image3.png" Type="http://schemas.openxmlformats.org/officeDocument/2006/relationships/image" /><Relationship Id="rId5" Target="../slideLayouts/slideLayout1.xml" Type="http://schemas.openxmlformats.org/officeDocument/2006/relationships/slideLayout" /><Relationship Id="rId6" Target="../slideLayouts/slideLayout2.xml" Type="http://schemas.openxmlformats.org/officeDocument/2006/relationships/slideLayout" /><Relationship Id="rId7" Target="../slideLayouts/slideLayout3.xml" Type="http://schemas.openxmlformats.org/officeDocument/2006/relationships/slideLayout" /><Relationship Id="rId8" Target="../slideLayouts/slideLayout4.xml" Type="http://schemas.openxmlformats.org/officeDocument/2006/relationships/slideLayout" /><Relationship Id="rId9" Target="../slideLayouts/slideLayout5.xml" Type="http://schemas.openxmlformats.org/officeDocument/2006/relationships/slideLayout" /><Relationship Id="rId10" Target="../slideLayouts/slideLayout6.xml" Type="http://schemas.openxmlformats.org/officeDocument/2006/relationships/slideLayout" /><Relationship Id="rId11" Target="../slideLayouts/slideLayout7.xml" Type="http://schemas.openxmlformats.org/officeDocument/2006/relationships/slideLayout" /><Relationship Id="rId12" Target="../slideLayouts/slideLayout8.xml" Type="http://schemas.openxmlformats.org/officeDocument/2006/relationships/slideLayout" /><Relationship Id="rId13" Target="../slideLayouts/slideLayout9.xml" Type="http://schemas.openxmlformats.org/officeDocument/2006/relationships/slideLayout" /><Relationship Id="rId14" Target="../slideLayouts/slideLayout10.xml" Type="http://schemas.openxmlformats.org/officeDocument/2006/relationships/slideLayout" /><Relationship Id="rId15" Target="../slideLayouts/slideLayout11.xml" Type="http://schemas.openxmlformats.org/officeDocument/2006/relationships/slideLayout" /><Relationship Id="rId16" Target="../slideLayouts/slideLayout12.xml" Type="http://schemas.openxmlformats.org/officeDocument/2006/relationships/slideLayout" />
</Relationships>
</file>

<file path=ppt/slideMasters/slideMaster1.xml><?xml version="1.0" encoding="utf-8"?>
<p:sldMaster xmlns:a="http://schemas.openxmlformats.org/drawingml/2006/main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r="http://schemas.openxmlformats.org/officeDocument/2006/relationships">
  <p:cSld>
    <p:bg>
      <p:bgPr>
        <a:gradFill rotWithShape="0">
          <a:gsLst>
            <a:gs pos="0">
              <a:srgbClr val="ffffff"/>
            </a:gs>
            <a:gs pos="100000">
              <a:srgbClr val="dee6ef"/>
            </a:gs>
          </a:gsLst>
          <a:path path="rect">
            <a:fillToRect b="50000" l="50000" r="50000" t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235800" y="185400"/>
            <a:ext cx="7504200" cy="1614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pc="-1" strike="noStrike" sz="4400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pc="-1" strike="noStrike" sz="4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idx="1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pc="-1" strike="noStrike" sz="1200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pc="-1" strike="noStrike" sz="1200">
                <a:solidFill>
                  <a:srgbClr val="8b8b8b"/>
                </a:solidFill>
                <a:latin typeface="Calibri"/>
              </a:rPr>
              <a:t>&lt;fecha/hora&gt;</a:t>
            </a:r>
            <a:endParaRPr b="0" lang="es-AR" spc="-1" strike="noStrike" sz="1200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idx="2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s-AR" spc="-1" strike="noStrike" sz="1400">
                <a:latin typeface="Times New Roman"/>
              </a:defRPr>
            </a:lvl1pPr>
          </a:lstStyle>
          <a:p>
            <a:pPr algn="ctr">
              <a:buNone/>
            </a:pPr>
            <a:r>
              <a:rPr b="0" lang="es-AR" spc="-1" strike="noStrike" sz="1400">
                <a:latin typeface="Times New Roman"/>
              </a:rPr>
              <a:t>&lt;pie de página&gt;</a:t>
            </a:r>
            <a:endParaRPr b="0" lang="es-AR" spc="-1" strike="noStrike" sz="1400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idx="3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pc="-1" strike="noStrike" sz="1200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BB6E4B7-9CD3-4DBE-A70D-F4401A0B0B32}" type="slidenum">
              <a:rPr b="0" lang="en-US" spc="-1" strike="noStrike" sz="1200">
                <a:solidFill>
                  <a:srgbClr val="8b8b8b"/>
                </a:solidFill>
                <a:latin typeface="Calibri"/>
              </a:rPr>
              <a:t>&lt;número&gt;</a:t>
            </a:fld>
            <a:endParaRPr b="0" lang="es-AR" spc="-1" strike="noStrike" sz="1200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7462800" cy="4515480"/>
          </a:xfrm>
          <a:prstGeom prst="rect">
            <a:avLst/>
          </a:prstGeom>
          <a:noFill/>
          <a:ln w="0">
            <a:noFill/>
          </a:ln>
        </p:spPr>
        <p:txBody>
          <a:bodyPr anchor="t" bIns="0" lIns="0" rIns="0" tIns="0">
            <a:normAutofit/>
          </a:bodyPr>
          <a:p>
            <a:pPr indent="-324000" marL="432000">
              <a:spcBef>
                <a:spcPts val="1417"/>
              </a:spcBef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Pulse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para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editar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el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format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o de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texto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del 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esque</a:t>
            </a:r>
            <a:r>
              <a:rPr b="0" lang="en-US" spc="-1" strike="noStrike" sz="3200">
                <a:solidFill>
                  <a:srgbClr val="000000"/>
                </a:solidFill>
                <a:latin typeface="Calibri"/>
              </a:rPr>
              <a:t>ma</a:t>
            </a:r>
            <a:endParaRPr b="0" lang="en-US" spc="-1" strike="noStrike" sz="3200">
              <a:solidFill>
                <a:srgbClr val="000000"/>
              </a:solidFill>
              <a:latin typeface="Calibri"/>
            </a:endParaRPr>
          </a:p>
          <a:p>
            <a:pPr indent="-324000" lvl="1" marL="864000">
              <a:spcBef>
                <a:spcPts val="1134"/>
              </a:spcBef>
              <a:buClr>
                <a:srgbClr val="000000"/>
              </a:buClr>
              <a:buSzPct val="75000"/>
              <a:buFont charset="2" typeface="Symbol"/>
              <a:buChar char=""/>
            </a:pPr>
            <a:r>
              <a:rPr b="0" lang="en-US" spc="-1" strike="noStrike" sz="2400">
                <a:solidFill>
                  <a:srgbClr val="000000"/>
                </a:solidFill>
                <a:latin typeface="Calibri"/>
              </a:rPr>
              <a:t>Segun</a:t>
            </a:r>
            <a:r>
              <a:rPr b="0" lang="en-US" spc="-1" strike="noStrike" sz="2400">
                <a:solidFill>
                  <a:srgbClr val="000000"/>
                </a:solidFill>
                <a:latin typeface="Calibri"/>
              </a:rPr>
              <a:t>do </a:t>
            </a:r>
            <a:r>
              <a:rPr b="0" lang="en-US" spc="-1" strike="noStrike" sz="2400">
                <a:solidFill>
                  <a:srgbClr val="000000"/>
                </a:solidFill>
                <a:latin typeface="Calibri"/>
              </a:rPr>
              <a:t>nivel </a:t>
            </a:r>
            <a:r>
              <a:rPr b="0" lang="en-US" spc="-1" strike="noStrike" sz="2400">
                <a:solidFill>
                  <a:srgbClr val="000000"/>
                </a:solidFill>
                <a:latin typeface="Calibri"/>
              </a:rPr>
              <a:t>del </a:t>
            </a:r>
            <a:r>
              <a:rPr b="0" lang="en-US" spc="-1" strike="noStrike" sz="2400">
                <a:solidFill>
                  <a:srgbClr val="000000"/>
                </a:solidFill>
                <a:latin typeface="Calibri"/>
              </a:rPr>
              <a:t>esque</a:t>
            </a:r>
            <a:r>
              <a:rPr b="0" lang="en-US" spc="-1" strike="noStrike" sz="2400">
                <a:solidFill>
                  <a:srgbClr val="000000"/>
                </a:solidFill>
                <a:latin typeface="Calibri"/>
              </a:rPr>
              <a:t>ma</a:t>
            </a:r>
            <a:endParaRPr b="0" lang="en-US" spc="-1" strike="noStrike" sz="2400">
              <a:solidFill>
                <a:srgbClr val="000000"/>
              </a:solidFill>
              <a:latin typeface="Calibri"/>
            </a:endParaRPr>
          </a:p>
          <a:p>
            <a:pPr indent="-288000" lvl="2" marL="1296000">
              <a:spcBef>
                <a:spcPts val="850"/>
              </a:spcBef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Terc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er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nivel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del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esqu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ema</a:t>
            </a:r>
            <a:endParaRPr b="0" lang="en-US" spc="-1" strike="noStrike" sz="2000">
              <a:solidFill>
                <a:srgbClr val="000000"/>
              </a:solidFill>
              <a:latin typeface="Calibri"/>
            </a:endParaRPr>
          </a:p>
          <a:p>
            <a:pPr indent="-216000" lvl="3" marL="1728000">
              <a:spcBef>
                <a:spcPts val="567"/>
              </a:spcBef>
              <a:buClr>
                <a:srgbClr val="000000"/>
              </a:buClr>
              <a:buSzPct val="75000"/>
              <a:buFont charset="2" typeface="Symbol"/>
              <a:buChar char=""/>
            </a:pP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rt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o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ni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el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el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a</a:t>
            </a:r>
            <a:endParaRPr b="0" lang="en-US" spc="-1" strike="noStrike" sz="2000">
              <a:solidFill>
                <a:srgbClr val="000000"/>
              </a:solidFill>
              <a:latin typeface="Calibri"/>
            </a:endParaRPr>
          </a:p>
          <a:p>
            <a:pPr indent="-216000" lvl="4" marL="2160000">
              <a:spcBef>
                <a:spcPts val="283"/>
              </a:spcBef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a</a:t>
            </a:r>
            <a:endParaRPr b="0" lang="en-US" spc="-1" strike="noStrike" sz="2000">
              <a:solidFill>
                <a:srgbClr val="000000"/>
              </a:solidFill>
              <a:latin typeface="Calibri"/>
            </a:endParaRPr>
          </a:p>
          <a:p>
            <a:pPr indent="-216000" lvl="5" marL="2592000">
              <a:spcBef>
                <a:spcPts val="283"/>
              </a:spcBef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x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a</a:t>
            </a:r>
            <a:endParaRPr b="0" lang="en-US" spc="-1" strike="noStrike" sz="2000">
              <a:solidFill>
                <a:srgbClr val="000000"/>
              </a:solidFill>
              <a:latin typeface="Calibri"/>
            </a:endParaRPr>
          </a:p>
          <a:p>
            <a:pPr indent="-216000" lvl="6" marL="3024000">
              <a:spcBef>
                <a:spcPts val="283"/>
              </a:spcBef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é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p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n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v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u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pc="-1" strike="noStrike" sz="2000">
                <a:solidFill>
                  <a:srgbClr val="000000"/>
                </a:solidFill>
                <a:latin typeface="Calibri"/>
              </a:rPr>
              <a:t>a</a:t>
            </a:r>
            <a:endParaRPr b="0" lang="en-US" spc="-1" strike="noStrike" sz="2000">
              <a:solidFill>
                <a:srgbClr val="000000"/>
              </a:solidFill>
              <a:latin typeface="Calibri"/>
            </a:endParaRPr>
          </a:p>
        </p:txBody>
      </p:sp>
      <p:pic>
        <p:nvPicPr>
          <p:cNvPr descr="" id="5" name=""/>
          <p:cNvPicPr/>
          <p:nvPr/>
        </p:nvPicPr>
        <p:blipFill>
          <a:blip r:embed="rId2"/>
          <a:stretch/>
        </p:blipFill>
        <p:spPr>
          <a:xfrm>
            <a:off x="7668360" y="36360"/>
            <a:ext cx="1439640" cy="1439640"/>
          </a:xfrm>
          <a:prstGeom prst="rect">
            <a:avLst/>
          </a:prstGeom>
          <a:ln w="0">
            <a:noFill/>
          </a:ln>
        </p:spPr>
      </p:pic>
      <p:pic>
        <p:nvPicPr>
          <p:cNvPr descr="" id="6" name=""/>
          <p:cNvPicPr/>
          <p:nvPr/>
        </p:nvPicPr>
        <p:blipFill>
          <a:blip r:embed="rId3">
            <a:alphaModFix amt="70000"/>
          </a:blip>
          <a:stretch/>
        </p:blipFill>
        <p:spPr>
          <a:xfrm rot="28800">
            <a:off x="7312320" y="5406480"/>
            <a:ext cx="1501920" cy="1126800"/>
          </a:xfrm>
          <a:prstGeom prst="rect">
            <a:avLst/>
          </a:prstGeom>
          <a:ln w="18000">
            <a:noFill/>
          </a:ln>
        </p:spPr>
      </p:pic>
      <p:pic>
        <p:nvPicPr>
          <p:cNvPr descr="" id="7" name=""/>
          <p:cNvPicPr/>
          <p:nvPr/>
        </p:nvPicPr>
        <p:blipFill>
          <a:blip r:embed="rId4"/>
          <a:stretch/>
        </p:blipFill>
        <p:spPr>
          <a:xfrm>
            <a:off x="7668720" y="36720"/>
            <a:ext cx="1439640" cy="1439640"/>
          </a:xfrm>
          <a:prstGeom prst="rect">
            <a:avLst/>
          </a:prstGeom>
          <a:ln w="0">
            <a:noFill/>
          </a:ln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50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8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1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2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3" Type="http://schemas.openxmlformats.org/officeDocument/2006/relationships/image" Target="../media/image10.png" /><Relationship Id="rId2" Type="http://schemas.openxmlformats.org/officeDocument/2006/relationships/image" Target="../media/image9.png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7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8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9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mailto:halperin@indec.gob.ar" TargetMode="External" /><Relationship Id="rId3" Type="http://schemas.openxmlformats.org/officeDocument/2006/relationships/hyperlink" Target="mailto:vheredia@indec.gob.ar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1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/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Hernán Alperin</a:t>
            </a:r>
            <a:br/>
            <a:r>
              <a:rPr/>
              <a:t>Verónica Heredia</a:t>
            </a:r>
            <a:br/>
            <a:r>
              <a:rPr/>
              <a:t>Manuel Retamozo</a:t>
            </a:r>
          </a:p>
        </p:txBody>
      </p:sp>
      <p:sp>
        <p:nvSpPr>
          <p:cNvPr id="6" name="PlaceHolder 5"/>
          <p:cNvSpPr>
            <a:spLocks noGrp="1"/>
          </p:cNvSpPr>
          <p:nvPr>
            <p:ph idx="13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June, 2022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Algoritmos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Algoritmo para radios esparcidos (lados completos)</a:t>
                </a:r>
              </a:p>
              <a:p>
                <a:pPr lvl="0">
                  <a:buAutoNum type="arabicPeriod"/>
                </a:pPr>
                <a:r>
                  <a:rPr/>
                  <a:t>Tomar una segmentación inicial y hacer que sea la actual</a:t>
                </a:r>
              </a:p>
              <a:p>
                <a:pPr lvl="0">
                  <a:buAutoNum type="arabicPeriod"/>
                </a:pPr>
                <a:r>
                  <a:rPr/>
                  <a:t>Calcular todas las segmentaciones vecinas a la actual y elejir una de costo mínimo</a:t>
                </a:r>
              </a:p>
              <a:p>
                <a:pPr lvl="0">
                  <a:buAutoNum type="arabicPeriod"/>
                </a:pPr>
                <a:r>
                  <a:rPr/>
                  <a:t>Si su costo es menor que el costo de la segmentación actual, hacer ésta la nueva segmentación actual e iterar</a:t>
                </a:r>
              </a:p>
              <a:p>
                <a:pPr lvl="0">
                  <a:buAutoNum type="arabicPeriod"/>
                </a:pPr>
                <a:r>
                  <a:rPr/>
                  <a:t>Si no, la segmentación actual es un mínimo local, terminar.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Algoritmo para radios densos (manzanas independientes)</a:t>
                </a:r>
              </a:p>
              <a:p>
                <a:pPr lvl="0">
                  <a:buAutoNum type="arabicPeriod"/>
                </a:pPr>
                <a:r>
                  <a:rPr/>
                  <a:t>En cada manzana encontrar el número entero </a:t>
                </a:r>
                <a14:m>
                  <m:oMath xmlns:m="http://schemas.openxmlformats.org/officeDocument/2006/math">
                    <m:sSub>
                      <m:e>
                        <m:r>
                          <m:t>d</m:t>
                        </m:r>
                      </m:e>
                      <m:sub>
                        <m:r>
                          <m:t>m</m:t>
                        </m:r>
                      </m:sub>
                    </m:sSub>
                  </m:oMath>
                </a14:m>
                <a:r>
                  <a:rPr/>
                  <a:t> más cercano a cantidad de viviendas de la manzana dividido por la cantidad de viviendas deseada</a:t>
                </a:r>
              </a:p>
              <a:p>
                <a:pPr lvl="0">
                  <a:buAutoNum type="arabicPeriod"/>
                </a:pPr>
                <a:r>
                  <a:rPr/>
                  <a:t>Hacer ese, el número de segmentos en la manzana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</a:p>
              <a:p>
                <a:pPr lvl="0">
                  <a:buAutoNum type="arabicPeriod"/>
                </a:pPr>
                <a:r>
                  <a:rPr/>
                  <a:t>Calcular la cantidad de viviendas por segmento en la manzana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m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sSub>
                      <m:e>
                        <m:r>
                          <m:t>v</m:t>
                        </m:r>
                      </m:e>
                      <m:sub>
                        <m:r>
                          <m:t>m</m:t>
                        </m:r>
                      </m:sub>
                    </m:sSub>
                    <m:r>
                      <m:rPr>
                        <m:sty m:val="p"/>
                      </m:rPr>
                      <m:t>/</m:t>
                    </m:r>
                    <m:sSub>
                      <m:e>
                        <m:r>
                          <m:t>d</m:t>
                        </m:r>
                      </m:e>
                      <m:sub>
                        <m:r>
                          <m:t>m</m:t>
                        </m:r>
                      </m:sub>
                    </m:sSub>
                  </m:oMath>
                </a14:m>
              </a:p>
              <a:p>
                <a:pPr lvl="0">
                  <a:buAutoNum type="arabicPeriod"/>
                </a:pPr>
                <a:r>
                  <a:rPr/>
                  <a:t>Segmentar el listado de la manzana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 cortando a pisos enteros, avanzando con segmentos de cantidad de viviendas lo más cercano a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m</m:t>
                        </m:r>
                      </m:sub>
                    </m:sSub>
                  </m:oMath>
                </a14:m>
                <a:r>
                  <a:rPr/>
                  <a:t> posible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Algoritmo para radios combinados</a:t>
                </a:r>
              </a:p>
              <a:p>
                <a:pPr lvl="0">
                  <a:buAutoNum type="arabicPeriod"/>
                </a:pPr>
                <a:r>
                  <a:rPr/>
                  <a:t>Aplicar el algoritmo para radios esparcidos (lados completos)</a:t>
                </a:r>
              </a:p>
              <a:p>
                <a:pPr lvl="0">
                  <a:buAutoNum type="arabicPeriod"/>
                </a:pPr>
                <a:r>
                  <a:rPr/>
                  <a:t>Para todos los segmentos que superen un valor umbral de viviendas aplicar algoritmo de (listado) manzana independiente</a:t>
                </a:r>
              </a:p>
              <a:p>
                <a:pPr lvl="0">
                  <a:buAutoNum type="arabicPeriod"/>
                </a:pPr>
                <a:r>
                  <a:rPr/>
                  <a:t>Juntar segmentos con cero o pocas viviendas</a:t>
                </a:r>
              </a:p>
            </p:txBody>
          </p:sp>
        </mc:Choice>
      </mc:AlternateContent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Numeración de los segmentos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Cada segmento del radio urbano se identifica con un número de dos dígitos, de 01 en más, dentro del radio.</a:t>
            </a:r>
          </a:p>
          <a:p>
            <a:pPr lvl="0"/>
            <a:r>
              <a:rPr/>
              <a:t>En el área urbana del radio mixto los segmentos se numeran del 60 en más excluyendo al 90.</a:t>
            </a:r>
          </a:p>
          <a:p>
            <a:pPr lvl="0"/>
            <a:r>
              <a:rPr/>
              <a:t>El segmento 90 contiene las viviendas colectivas del radio.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Carga de datos y procesamiento de datos.</a:t>
            </a:r>
          </a:p>
        </p:txBody>
      </p:sp>
      <p:pic>
        <p:nvPicPr>
          <p:cNvPr descr="fig:  imagenes/DT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40500" y="5626100"/>
            <a:ext cx="2120900" cy="129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540500" y="6197600"/>
            <a:ext cx="2120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DTL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Elementos disponibles, o agrupación elemental.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Conteos: lados o manzanas completas</a:t>
            </a:r>
          </a:p>
          <a:p>
            <a:pPr lvl="0"/>
            <a:r>
              <a:rPr/>
              <a:t>Listados: direcciones, pisos (no puede haber más de 1 segmento por piso) recorridos o manzanas independientes</a:t>
            </a:r>
          </a:p>
          <a:p>
            <a:pPr lvl="0"/>
            <a:r>
              <a:rPr/>
              <a:t>Varias combinaciones de ambos.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Software utilizado |</a:t>
            </a:r>
          </a:p>
        </p:txBody>
      </p:sp>
      <p:pic>
        <p:nvPicPr>
          <p:cNvPr descr="imagenes/amigo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40500" y="6464300"/>
            <a:ext cx="2120900" cy="127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Segmentación.</a:t>
            </a:r>
          </a:p>
        </p:txBody>
      </p:sp>
      <p:pic>
        <p:nvPicPr>
          <p:cNvPr descr="fig:  imagenes/S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495300"/>
            <a:ext cx="5105400" cy="3289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Parámetros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Generación de resumenes.</a:t>
            </a:r>
          </a:p>
        </p:txBody>
      </p:sp>
      <p:pic>
        <p:nvPicPr>
          <p:cNvPr descr="fig:  imagenes/R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40500" y="5778500"/>
            <a:ext cx="2120900" cy="97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540500" y="6197600"/>
            <a:ext cx="2120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Resumen R3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Estructura de Base de Datos</a:t>
            </a:r>
          </a:p>
        </p:txBody>
      </p:sp>
      <p:pic>
        <p:nvPicPr>
          <p:cNvPr descr="imagenes/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77100" y="6350000"/>
            <a:ext cx="647700" cy="35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Tipos de radios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Radios Urbanos</a:t>
            </a:r>
          </a:p>
        </p:txBody>
      </p:sp>
      <p:pic>
        <p:nvPicPr>
          <p:cNvPr descr="imagenes/RU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|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Radios Suburbanos</a:t>
            </a:r>
          </a:p>
        </p:txBody>
      </p:sp>
      <p:pic>
        <p:nvPicPr>
          <p:cNvPr descr="imagenes/RSU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65200"/>
            <a:ext cx="5105400" cy="2844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s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Introducción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idx="2" sz="half" type="body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“Generación de Segmentos Geográficos en áreas urbanas y suburbanas”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¿Que es la segmentación?</a:t>
                </a:r>
              </a:p>
              <a:p>
                <a:pPr lvl="0" indent="0" marL="0">
                  <a:buNone/>
                </a:pPr>
                <a:r>
                  <a:rPr/>
                  <a:t>Son las tareas que permiten subdividir el radio censal en segmentos.</a:t>
                </a:r>
              </a:p>
              <a:p>
                <a:pPr lvl="0" indent="0" marL="0">
                  <a:buNone/>
                </a:pPr>
                <a:r>
                  <a:rPr/>
                  <a:t>Para asegurar que todas las viviendas sean censadas, hay que determinar qué área y qué viviendas le corresponden a cada censista.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Tareas: Generar mapas, recorridos, planillas.</a:t>
                </a:r>
              </a:p>
              <a:p>
                <a:pPr lvl="0"/>
                <a:r>
                  <a:rPr/>
                  <a:t>16 millones de domicilios.</a:t>
                </a:r>
              </a:p>
              <a:p>
                <a:pPr lvl="0"/>
                <a:r>
                  <a:rPr/>
                  <a:t>De 8 a 12 hs. de trabajo.</a:t>
                </a:r>
              </a:p>
              <a:p>
                <a:pPr lvl="0"/>
                <a:r>
                  <a:rPr/>
                  <a:t>Carga promedio en zona urbana: entre 30 y 36 viviendas (según la provincia)</a:t>
                </a:r>
              </a:p>
              <a:p>
                <a:pPr lvl="0"/>
                <a:r>
                  <a:rPr/>
                  <a:t>Carga promedio en asentamientos: 18 viviendas.</a:t>
                </a:r>
              </a:p>
              <a:p>
                <a:pPr lvl="0"/>
                <a:r>
                  <a:rPr/>
                  <a:t>Carga promedio en zona suburbana: 12 a 15 viviendas.</a:t>
                </a:r>
              </a:p>
              <a:p>
                <a:pPr lvl="0"/>
                <a:r>
                  <a:rPr/>
                  <a:t>Aprox. 650 mil censistas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Descripción del problema.</a:t>
                </a:r>
              </a:p>
              <a:p>
                <a:pPr lvl="0"/>
                <a:r>
                  <a:rPr/>
                  <a:t>Armar el recorrido de 650.000 censistas para que visiten todas las viviendas del territorio siguiendo las reglas definidas en el MANUAL del SEGMENTADOR.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El problema</a:t>
                </a:r>
              </a:p>
              <a:p>
                <a:pPr lvl="0" indent="0" marL="0">
                  <a:buNone/>
                </a:pPr>
                <a:r>
                  <a:rPr/>
                  <a:t>Un problema de optimización, matemáticamente se formula como: Minimizar </a:t>
                </a:r>
                <a14:m>
                  <m:oMath xmlns:m="http://schemas.openxmlformats.org/officeDocument/2006/math"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x</m:t>
                        </m:r>
                      </m:e>
                    </m:d>
                  </m:oMath>
                </a14:m>
                <a:r>
                  <a:rPr/>
                  <a:t> sujeto a: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, donde </a:t>
                </a:r>
                <a14:m>
                  <m:oMath xmlns:m="http://schemas.openxmlformats.org/officeDocument/2006/math">
                    <m:r>
                      <m:t>S</m:t>
                    </m:r>
                  </m:oMath>
                </a14:m>
                <a:r>
                  <a:rPr/>
                  <a:t> es el conjunto de los valores entre los que podemos buscar la solución, lo que se llama conjunto de soluciones factibles.</a:t>
                </a:r>
              </a:p>
              <a:p>
                <a:pPr lvl="0" indent="0" marL="0">
                  <a:buNone/>
                </a:pPr>
                <a:r>
                  <a:rPr/>
                  <a:t>En este caso, </a:t>
                </a:r>
                <a14:m>
                  <m:oMath xmlns:m="http://schemas.openxmlformats.org/officeDocument/2006/math">
                    <m:r>
                      <m:t>S</m:t>
                    </m:r>
                  </m:oMath>
                </a14:m>
                <a:r>
                  <a:rPr/>
                  <a:t> es el conjunto de todas las segmentaciones posibles,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es una segmentación y </a:t>
                </a:r>
                <a14:m>
                  <m:oMath xmlns:m="http://schemas.openxmlformats.org/officeDocument/2006/math"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x</m:t>
                        </m:r>
                      </m:e>
                    </m:d>
                  </m:oMath>
                </a14:m>
                <a:r>
                  <a:rPr/>
                  <a:t> es el costo de dicha segmentación.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Función objetivo con costo que incluye penalidad</a:t>
                </a:r>
              </a:p>
              <a:p>
                <a:pPr lvl="0"/>
                <a:r>
                  <a:rPr/>
                  <a:t>Cantidad de viviendas por segmento</a:t>
                </a:r>
              </a:p>
              <a:p>
                <a:pPr lvl="0"/>
                <a:r>
                  <a:rPr/>
                  <a:t>Cantidad de manzanas por segmento</a:t>
                </a:r>
              </a:p>
              <a:p>
                <a:pPr lvl="0"/>
                <a:r>
                  <a:rPr/>
                  <a:t>Tipos de ejes que se cruzan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Delimitación del segmento</a:t>
                </a:r>
              </a:p>
              <a:p>
                <a:pPr lvl="0"/>
                <a:r>
                  <a:rPr/>
                  <a:t>Todo espacio (con o sin viviendas) debe estar asignado a un segmento.</a:t>
                </a:r>
              </a:p>
              <a:p>
                <a:pPr lvl="0"/>
                <a:r>
                  <a:rPr/>
                  <a:t>Identificar claramente Inicio y Fin de cada segmento.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Facilitar el recorrido del censista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Evitar</a:t>
                </a:r>
              </a:p>
              <a:p>
                <a:pPr lvl="0"/>
                <a:r>
                  <a:rPr/>
                  <a:t>Recorrido discontinuo</a:t>
                </a:r>
              </a:p>
              <a:p>
                <a:pPr lvl="0"/>
                <a:r>
                  <a:rPr/>
                  <a:t>Cruce en diagonal</a:t>
                </a:r>
              </a:p>
              <a:p>
                <a:pPr lvl="0"/>
                <a:r>
                  <a:rPr/>
                  <a:t>“En lo posible” cruce de avenidas, rutas, vías de ferrocarril o cursos de agua.</a:t>
                </a:r>
              </a:p>
              <a:p>
                <a:pPr lvl="0" indent="0" marL="0">
                  <a:spcBef>
                    <a:spcPts val="3000"/>
                  </a:spcBef>
                  <a:buNone/>
                </a:pPr>
                <a:r>
                  <a:rPr b="1"/>
                  <a:t>Segmentos</a:t>
                </a:r>
              </a:p>
            </p:txBody>
          </p:sp>
        </mc:Choice>
      </mc:AlternateContent>
      <p:pic>
        <p:nvPicPr>
          <p:cNvPr descr="fig:  imagenes/mapa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68700" y="698500"/>
            <a:ext cx="5105400" cy="2870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Mapas de análisis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Segmentación de 1 Radio que compartido con 5 localidades</a:t>
            </a:r>
          </a:p>
        </p:txBody>
      </p:sp>
      <p:pic>
        <p:nvPicPr>
          <p:cNvPr descr="imagenes/R5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89800" y="6350000"/>
            <a:ext cx="635000" cy="35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Previsualización de la segmentación y de grafo</a:t>
            </a:r>
          </a:p>
        </p:txBody>
      </p:sp>
      <p:pic>
        <p:nvPicPr>
          <p:cNvPr descr="imagenes/Seg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946900" y="6350000"/>
            <a:ext cx="1308100" cy="35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Resumen de la segmentación</a:t>
            </a:r>
          </a:p>
        </p:txBody>
      </p:sp>
      <p:pic>
        <p:nvPicPr>
          <p:cNvPr descr="imagenes/resume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89800" y="6350000"/>
            <a:ext cx="609600" cy="35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Salidas Gráficas.</a:t>
            </a:r>
          </a:p>
        </p:txBody>
      </p:sp>
      <p:pic>
        <p:nvPicPr>
          <p:cNvPr descr="imagenes/plugi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51700" y="6350000"/>
            <a:ext cx="711200" cy="35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Mapas de Fracción</a:t>
            </a:r>
          </a:p>
        </p:txBody>
      </p:sp>
      <p:pic>
        <p:nvPicPr>
          <p:cNvPr descr="imagenes/MF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90600"/>
            <a:ext cx="5105400" cy="2794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Mapas de Radio</a:t>
            </a:r>
          </a:p>
        </p:txBody>
      </p:sp>
      <p:pic>
        <p:nvPicPr>
          <p:cNvPr descr="imagenes/M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52500"/>
            <a:ext cx="5105400" cy="289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Mapas de Segmento</a:t>
            </a:r>
          </a:p>
        </p:txBody>
      </p:sp>
      <p:pic>
        <p:nvPicPr>
          <p:cNvPr descr="imagenes/M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965200"/>
            <a:ext cx="5105400" cy="2857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Espacio de trabajo QGIS</a:t>
            </a:r>
          </a:p>
        </p:txBody>
      </p:sp>
      <p:pic>
        <p:nvPicPr>
          <p:cNvPr descr="fig:  imagenes/SG_fracc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40500" y="5778500"/>
            <a:ext cx="2120900" cy="977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540500" y="6197600"/>
            <a:ext cx="2120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Mapa Fracción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Pudimos resolver un problema complicado con algoritmos sencillos</a:t>
            </a:r>
          </a:p>
          <a:p>
            <a:pPr lvl="0"/>
            <a:r>
              <a:rPr/>
              <a:t>Creamos una interface para la carga de datos y procesamiento de la segmentación</a:t>
            </a:r>
          </a:p>
          <a:p>
            <a:pPr lvl="0"/>
            <a:r>
              <a:rPr/>
              <a:t>Creamos un plugin para la automatización de salidas gráficas y recorridos</a:t>
            </a:r>
          </a:p>
          <a:p>
            <a:pPr lvl="0"/>
            <a:r>
              <a:rPr/>
              <a:t>Optimizamos tiempo y recursos para el armado de material de campo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Optmización de recursos</a:t>
            </a:r>
          </a:p>
          <a:p>
            <a:pPr lvl="0"/>
            <a:r>
              <a:rPr/>
              <a:t>Se redujo el tiempo de armado e impresión de mapas</a:t>
            </a:r>
          </a:p>
          <a:p>
            <a:pPr lvl="0"/>
            <a:r>
              <a:rPr/>
              <a:t>Se utilizó el complemento atlas para automatizar el armado de los mapas para censistas, jefes de radio, fracción, departamento y la planilla R3 de recorrido del censista</a:t>
            </a:r>
          </a:p>
          <a:p>
            <a:pPr lvl="0"/>
            <a:r>
              <a:rPr/>
              <a:t>Se informatizó y masificó la distribución de planos utilizando formato digital (.pdf .png)</a:t>
            </a:r>
          </a:p>
          <a:p>
            <a:pPr lvl="0"/>
            <a:r>
              <a:rPr/>
              <a:t>Se fomentó el uso de herramientas de software libre, QGIS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Gracias.</a:t>
            </a:r>
          </a:p>
        </p:txBody>
      </p:sp>
      <p:pic>
        <p:nvPicPr>
          <p:cNvPr descr="imagenes/colaboradore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327900" y="6350000"/>
            <a:ext cx="533400" cy="35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Tipos de Radios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Urbano:</a:t>
            </a:r>
          </a:p>
          <a:p>
            <a:pPr lvl="1">
              <a:buNone/>
            </a:pPr>
            <a:r>
              <a:rPr/>
              <a:t>población agrupada únicamente</a:t>
            </a:r>
          </a:p>
          <a:p>
            <a:pPr lvl="0"/>
            <a:r>
              <a:rPr/>
              <a:t>Suburbano:</a:t>
            </a:r>
          </a:p>
          <a:p>
            <a:pPr lvl="1">
              <a:buNone/>
            </a:pPr>
            <a:r>
              <a:rPr/>
              <a:t>población agrupada en pequeños poblados o en bordes amanzanados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Radios Urbanos o parte Urbana de Radios Mixtos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Según distribución de viviendas dada una carga deseada.</a:t>
            </a:r>
          </a:p>
          <a:p>
            <a:pPr lvl="0"/>
            <a:r>
              <a:rPr/>
              <a:t>Esparcidos: todos los lados con pocas viviendas.</a:t>
            </a:r>
          </a:p>
          <a:p>
            <a:pPr lvl="0"/>
            <a:r>
              <a:rPr/>
              <a:t>Densos: todas las manzanas con muchas viviendas.</a:t>
            </a:r>
          </a:p>
          <a:p>
            <a:pPr lvl="0"/>
            <a:r>
              <a:rPr/>
              <a:t>Combinados: situaciones intermedias, algunas manzanas con pocas viviendas o algunos lados con muchas viviendas.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Preguntas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?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Contacto</a:t>
            </a:r>
          </a:p>
          <a:p>
            <a:pPr lvl="0" indent="0" marL="0">
              <a:buNone/>
            </a:pPr>
            <a:r>
              <a:rPr/>
              <a:t>Hernán </a:t>
            </a:r>
            <a:r>
              <a:rPr>
                <a:hlinkClick r:id="rId2"/>
              </a:rPr>
              <a:t>halperin@indec.gob.ar</a:t>
            </a:r>
          </a:p>
          <a:p>
            <a:pPr lvl="0" indent="0" marL="0">
              <a:buNone/>
            </a:pPr>
            <a:r>
              <a:rPr/>
              <a:t>Verónica </a:t>
            </a:r>
            <a:r>
              <a:rPr>
                <a:hlinkClick r:id="rId3"/>
              </a:rPr>
              <a:t>vheredia@indec.gob.ar</a:t>
            </a:r>
          </a:p>
          <a:p>
            <a:pPr lvl="0" indent="0" marL="0">
              <a:buNone/>
            </a:pPr>
            <a:r>
              <a:rPr/>
              <a:t>Manuel @cyberoliverio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Generación de segmentaciones vecinas</a:t>
            </a:r>
          </a:p>
        </p:txBody>
      </p:sp>
      <p:pic>
        <p:nvPicPr>
          <p:cNvPr descr="fig:  imagenes/extra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40500" y="5638800"/>
            <a:ext cx="2120900" cy="1270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540500" y="6197600"/>
            <a:ext cx="2120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Extraer componente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imagenes/transferi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40500" y="5537200"/>
            <a:ext cx="2120900" cy="146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540500" y="6197600"/>
            <a:ext cx="2120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Transferir componente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imagenes/fusiona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40500" y="5651500"/>
            <a:ext cx="2120900" cy="1231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540500" y="6197600"/>
            <a:ext cx="2120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Fusionar componente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Optimización global</a:t>
            </a:r>
          </a:p>
        </p:txBody>
      </p:sp>
      <p:pic>
        <p:nvPicPr>
          <p:cNvPr descr="fig:  imagenes/optimizacion_glob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540500" y="5626100"/>
            <a:ext cx="2120900" cy="1308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540500" y="6197600"/>
            <a:ext cx="21209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Espacio de soluciones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Espacio factible definido por vecindario de segmentación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Optimización Discreta</a:t>
            </a:r>
          </a:p>
        </p:txBody>
      </p:sp>
      <p:pic>
        <p:nvPicPr>
          <p:cNvPr descr="imagenes/optimizacion_discre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1625600"/>
            <a:ext cx="36703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Vecinos se calculan con operaciones elementales</a:t>
            </a:r>
          </a:p>
          <a:p>
            <a:pPr lvl="0">
              <a:buAutoNum type="arabicPeriod"/>
            </a:pPr>
            <a:r>
              <a:rPr/>
              <a:t>Extraer componente (manzana o lado) de segmento 2. Transferir componente de un segmento a otro 3. Fusionar 2 segmentos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Application>LibreOffice/7.3.4.2$Linux_X86_64 LibreOffice_project/30$Build-2</Application>
  <AppVersion>15.0000</AppVersion>
  <Words>49</Words>
  <Paragraphs>15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Segmentación Censo 2022</dc:title>
  <dc:creator>Hernán Alperin; Verónica Heredia; Manuel Retamozo</dc:creator>
  <cp:keywords/>
  <dcterms:created xsi:type="dcterms:W3CDTF">2022-06-27T01:51:11Z</dcterms:created>
  <dcterms:modified xsi:type="dcterms:W3CDTF">2022-06-27T01:51:11Z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June, 2022</vt:lpwstr>
  </property>
  <property fmtid="{D5CDD505-2E9C-101B-9397-08002B2CF9AE}" pid="3" name="encoding">
    <vt:lpwstr>utf8</vt:lpwstr>
  </property>
  <property fmtid="{D5CDD505-2E9C-101B-9397-08002B2CF9AE}" pid="4" name="output">
    <vt:lpwstr/>
  </property>
</Properties>
</file>